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8" r:id="rId1"/>
  </p:sldMasterIdLst>
  <p:notesMasterIdLst>
    <p:notesMasterId r:id="rId3"/>
  </p:notesMasterIdLst>
  <p:sldIdLst>
    <p:sldId id="256" r:id="rId2"/>
  </p:sldIdLst>
  <p:sldSz cx="32918400" cy="18516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6A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31"/>
    <p:restoredTop sz="93719"/>
  </p:normalViewPr>
  <p:slideViewPr>
    <p:cSldViewPr snapToGrid="0" snapToObjects="1">
      <p:cViewPr varScale="1">
        <p:scale>
          <a:sx n="29" d="100"/>
          <a:sy n="29" d="100"/>
        </p:scale>
        <p:origin x="128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tiff>
</file>

<file path=ppt/media/image3.tiff>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6B79B-3E7D-7643-8960-07D00D8FB753}" type="datetimeFigureOut">
              <a:rPr lang="en-US" smtClean="0"/>
              <a:t>4/23/2019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B4EBC-1398-9F47-A512-6D63112DC55E}" type="slidenum">
              <a:rPr lang="en-US" smtClean="0"/>
              <a:t>‹#›</a:t>
            </a:fld>
            <a:endParaRPr lang="en-US"/>
          </a:p>
        </p:txBody>
      </p:sp>
    </p:spTree>
    <p:extLst>
      <p:ext uri="{BB962C8B-B14F-4D97-AF65-F5344CB8AC3E}">
        <p14:creationId xmlns:p14="http://schemas.microsoft.com/office/powerpoint/2010/main" val="2097449887"/>
      </p:ext>
    </p:extLst>
  </p:cSld>
  <p:clrMap bg1="lt1" tx1="dk1" bg2="lt2" tx2="dk2" accent1="accent1" accent2="accent2" accent3="accent3" accent4="accent4" accent5="accent5" accent6="accent6" hlink="hlink" folHlink="folHlink"/>
  <p:notesStyle>
    <a:lvl1pPr marL="0" algn="l" defTabSz="2467400" rtl="0" eaLnBrk="1" latinLnBrk="0" hangingPunct="1">
      <a:defRPr sz="3240" kern="1200">
        <a:solidFill>
          <a:schemeClr val="tx1"/>
        </a:solidFill>
        <a:latin typeface="+mn-lt"/>
        <a:ea typeface="+mn-ea"/>
        <a:cs typeface="+mn-cs"/>
      </a:defRPr>
    </a:lvl1pPr>
    <a:lvl2pPr marL="1233697" algn="l" defTabSz="2467400" rtl="0" eaLnBrk="1" latinLnBrk="0" hangingPunct="1">
      <a:defRPr sz="3240" kern="1200">
        <a:solidFill>
          <a:schemeClr val="tx1"/>
        </a:solidFill>
        <a:latin typeface="+mn-lt"/>
        <a:ea typeface="+mn-ea"/>
        <a:cs typeface="+mn-cs"/>
      </a:defRPr>
    </a:lvl2pPr>
    <a:lvl3pPr marL="2467400" algn="l" defTabSz="2467400" rtl="0" eaLnBrk="1" latinLnBrk="0" hangingPunct="1">
      <a:defRPr sz="3240" kern="1200">
        <a:solidFill>
          <a:schemeClr val="tx1"/>
        </a:solidFill>
        <a:latin typeface="+mn-lt"/>
        <a:ea typeface="+mn-ea"/>
        <a:cs typeface="+mn-cs"/>
      </a:defRPr>
    </a:lvl3pPr>
    <a:lvl4pPr marL="3701103" algn="l" defTabSz="2467400" rtl="0" eaLnBrk="1" latinLnBrk="0" hangingPunct="1">
      <a:defRPr sz="3240" kern="1200">
        <a:solidFill>
          <a:schemeClr val="tx1"/>
        </a:solidFill>
        <a:latin typeface="+mn-lt"/>
        <a:ea typeface="+mn-ea"/>
        <a:cs typeface="+mn-cs"/>
      </a:defRPr>
    </a:lvl4pPr>
    <a:lvl5pPr marL="4934800" algn="l" defTabSz="2467400" rtl="0" eaLnBrk="1" latinLnBrk="0" hangingPunct="1">
      <a:defRPr sz="3240" kern="1200">
        <a:solidFill>
          <a:schemeClr val="tx1"/>
        </a:solidFill>
        <a:latin typeface="+mn-lt"/>
        <a:ea typeface="+mn-ea"/>
        <a:cs typeface="+mn-cs"/>
      </a:defRPr>
    </a:lvl5pPr>
    <a:lvl6pPr marL="6168500" algn="l" defTabSz="2467400" rtl="0" eaLnBrk="1" latinLnBrk="0" hangingPunct="1">
      <a:defRPr sz="3240" kern="1200">
        <a:solidFill>
          <a:schemeClr val="tx1"/>
        </a:solidFill>
        <a:latin typeface="+mn-lt"/>
        <a:ea typeface="+mn-ea"/>
        <a:cs typeface="+mn-cs"/>
      </a:defRPr>
    </a:lvl6pPr>
    <a:lvl7pPr marL="7402200" algn="l" defTabSz="2467400" rtl="0" eaLnBrk="1" latinLnBrk="0" hangingPunct="1">
      <a:defRPr sz="3240" kern="1200">
        <a:solidFill>
          <a:schemeClr val="tx1"/>
        </a:solidFill>
        <a:latin typeface="+mn-lt"/>
        <a:ea typeface="+mn-ea"/>
        <a:cs typeface="+mn-cs"/>
      </a:defRPr>
    </a:lvl7pPr>
    <a:lvl8pPr marL="8635902" algn="l" defTabSz="2467400" rtl="0" eaLnBrk="1" latinLnBrk="0" hangingPunct="1">
      <a:defRPr sz="3240" kern="1200">
        <a:solidFill>
          <a:schemeClr val="tx1"/>
        </a:solidFill>
        <a:latin typeface="+mn-lt"/>
        <a:ea typeface="+mn-ea"/>
        <a:cs typeface="+mn-cs"/>
      </a:defRPr>
    </a:lvl8pPr>
    <a:lvl9pPr marL="9869603" algn="l" defTabSz="2467400" rtl="0" eaLnBrk="1" latinLnBrk="0" hangingPunct="1">
      <a:defRPr sz="32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BB4EBC-1398-9F47-A512-6D63112DC55E}" type="slidenum">
              <a:rPr lang="en-US" smtClean="0"/>
              <a:t>1</a:t>
            </a:fld>
            <a:endParaRPr lang="en-US"/>
          </a:p>
        </p:txBody>
      </p:sp>
    </p:spTree>
    <p:extLst>
      <p:ext uri="{BB962C8B-B14F-4D97-AF65-F5344CB8AC3E}">
        <p14:creationId xmlns:p14="http://schemas.microsoft.com/office/powerpoint/2010/main" val="8961853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tiff"/><Relationship Id="rId4" Type="http://schemas.openxmlformats.org/officeDocument/2006/relationships/image" Target="../media/image3.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114800" y="3030380"/>
            <a:ext cx="24688800" cy="6446520"/>
          </a:xfrm>
        </p:spPr>
        <p:txBody>
          <a:bodyPr anchor="b"/>
          <a:lstStyle>
            <a:lvl1pPr algn="ctr">
              <a:defRPr sz="16200"/>
            </a:lvl1pPr>
          </a:lstStyle>
          <a:p>
            <a:r>
              <a:rPr lang="en-US"/>
              <a:t>Click to edit Master title style</a:t>
            </a:r>
            <a:endParaRPr lang="en-US" dirty="0"/>
          </a:p>
        </p:txBody>
      </p:sp>
      <p:sp>
        <p:nvSpPr>
          <p:cNvPr id="3" name="Subtitle 2"/>
          <p:cNvSpPr>
            <a:spLocks noGrp="1"/>
          </p:cNvSpPr>
          <p:nvPr>
            <p:ph type="subTitle" idx="1"/>
          </p:nvPr>
        </p:nvSpPr>
        <p:spPr>
          <a:xfrm>
            <a:off x="4114800" y="9725503"/>
            <a:ext cx="24688800" cy="4470557"/>
          </a:xfrm>
        </p:spPr>
        <p:txBody>
          <a:bodyPr/>
          <a:lstStyle>
            <a:lvl1pPr marL="0" indent="0" algn="ctr">
              <a:buNone/>
              <a:defRPr sz="6480"/>
            </a:lvl1pPr>
            <a:lvl2pPr marL="1234440" indent="0" algn="ctr">
              <a:buNone/>
              <a:defRPr sz="5400"/>
            </a:lvl2pPr>
            <a:lvl3pPr marL="2468880" indent="0" algn="ctr">
              <a:buNone/>
              <a:defRPr sz="4860"/>
            </a:lvl3pPr>
            <a:lvl4pPr marL="3703320" indent="0" algn="ctr">
              <a:buNone/>
              <a:defRPr sz="4320"/>
            </a:lvl4pPr>
            <a:lvl5pPr marL="4937760" indent="0" algn="ctr">
              <a:buNone/>
              <a:defRPr sz="4320"/>
            </a:lvl5pPr>
            <a:lvl6pPr marL="6172200" indent="0" algn="ctr">
              <a:buNone/>
              <a:defRPr sz="4320"/>
            </a:lvl6pPr>
            <a:lvl7pPr marL="7406640" indent="0" algn="ctr">
              <a:buNone/>
              <a:defRPr sz="4320"/>
            </a:lvl7pPr>
            <a:lvl8pPr marL="8641080" indent="0" algn="ctr">
              <a:buNone/>
              <a:defRPr sz="4320"/>
            </a:lvl8pPr>
            <a:lvl9pPr marL="9875520" indent="0" algn="ctr">
              <a:buNone/>
              <a:defRPr sz="43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pic>
        <p:nvPicPr>
          <p:cNvPr id="7" name="Picture 6">
            <a:extLst>
              <a:ext uri="{FF2B5EF4-FFF2-40B4-BE49-F238E27FC236}">
                <a16:creationId xmlns:a16="http://schemas.microsoft.com/office/drawing/2014/main" id="{50484F13-2385-4175-B339-A1F2C9C2900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8941" y="16883307"/>
            <a:ext cx="4805220" cy="1229588"/>
          </a:xfrm>
          <a:prstGeom prst="rect">
            <a:avLst/>
          </a:prstGeom>
        </p:spPr>
      </p:pic>
      <p:pic>
        <p:nvPicPr>
          <p:cNvPr id="8" name="Picture 7">
            <a:extLst>
              <a:ext uri="{FF2B5EF4-FFF2-40B4-BE49-F238E27FC236}">
                <a16:creationId xmlns:a16="http://schemas.microsoft.com/office/drawing/2014/main" id="{8AE2CD1C-ECE8-4D9C-965F-FDAC673FCA5A}"/>
              </a:ext>
            </a:extLst>
          </p:cNvPr>
          <p:cNvPicPr>
            <a:picLocks noChangeAspect="1"/>
          </p:cNvPicPr>
          <p:nvPr userDrawn="1"/>
        </p:nvPicPr>
        <p:blipFill>
          <a:blip r:embed="rId3"/>
          <a:stretch>
            <a:fillRect/>
          </a:stretch>
        </p:blipFill>
        <p:spPr>
          <a:xfrm>
            <a:off x="11448940" y="17331827"/>
            <a:ext cx="3404813" cy="803536"/>
          </a:xfrm>
          <a:prstGeom prst="rect">
            <a:avLst/>
          </a:prstGeom>
        </p:spPr>
      </p:pic>
      <p:pic>
        <p:nvPicPr>
          <p:cNvPr id="9" name="Picture 8">
            <a:extLst>
              <a:ext uri="{FF2B5EF4-FFF2-40B4-BE49-F238E27FC236}">
                <a16:creationId xmlns:a16="http://schemas.microsoft.com/office/drawing/2014/main" id="{5974D157-5FC1-4BDE-9005-99FDEDAFFE9A}"/>
              </a:ext>
            </a:extLst>
          </p:cNvPr>
          <p:cNvPicPr>
            <a:picLocks noChangeAspect="1"/>
          </p:cNvPicPr>
          <p:nvPr userDrawn="1"/>
        </p:nvPicPr>
        <p:blipFill>
          <a:blip r:embed="rId4"/>
          <a:stretch>
            <a:fillRect/>
          </a:stretch>
        </p:blipFill>
        <p:spPr>
          <a:xfrm>
            <a:off x="21655607" y="17261724"/>
            <a:ext cx="2689173" cy="873639"/>
          </a:xfrm>
          <a:prstGeom prst="rect">
            <a:avLst/>
          </a:prstGeom>
        </p:spPr>
      </p:pic>
      <p:pic>
        <p:nvPicPr>
          <p:cNvPr id="10" name="Picture 9">
            <a:extLst>
              <a:ext uri="{FF2B5EF4-FFF2-40B4-BE49-F238E27FC236}">
                <a16:creationId xmlns:a16="http://schemas.microsoft.com/office/drawing/2014/main" id="{3DC32597-76F1-43DC-B6A2-3BEE1FB536EE}"/>
              </a:ext>
            </a:extLst>
          </p:cNvPr>
          <p:cNvPicPr>
            <a:picLocks noChangeAspect="1"/>
          </p:cNvPicPr>
          <p:nvPr userDrawn="1"/>
        </p:nvPicPr>
        <p:blipFill>
          <a:blip r:embed="rId5"/>
          <a:stretch>
            <a:fillRect/>
          </a:stretch>
        </p:blipFill>
        <p:spPr>
          <a:xfrm>
            <a:off x="30537214" y="16323543"/>
            <a:ext cx="1803449" cy="1811827"/>
          </a:xfrm>
          <a:prstGeom prst="rect">
            <a:avLst/>
          </a:prstGeom>
        </p:spPr>
      </p:pic>
    </p:spTree>
    <p:extLst>
      <p:ext uri="{BB962C8B-B14F-4D97-AF65-F5344CB8AC3E}">
        <p14:creationId xmlns:p14="http://schemas.microsoft.com/office/powerpoint/2010/main" val="10135190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287255511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0" y="985837"/>
            <a:ext cx="7098030" cy="156919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0" y="985837"/>
            <a:ext cx="20882610" cy="156919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295157422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t>‹#›</a:t>
            </a:fld>
            <a:endParaRPr lang="en-US" dirty="0"/>
          </a:p>
        </p:txBody>
      </p:sp>
      <p:pic>
        <p:nvPicPr>
          <p:cNvPr id="7" name="Picture 6">
            <a:extLst>
              <a:ext uri="{FF2B5EF4-FFF2-40B4-BE49-F238E27FC236}">
                <a16:creationId xmlns:a16="http://schemas.microsoft.com/office/drawing/2014/main" id="{D19AEB9E-B45E-4929-AD02-82C76E70714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491500" y="16041177"/>
            <a:ext cx="1767344" cy="2241948"/>
          </a:xfrm>
          <a:prstGeom prst="rect">
            <a:avLst/>
          </a:prstGeom>
        </p:spPr>
      </p:pic>
    </p:spTree>
    <p:extLst>
      <p:ext uri="{BB962C8B-B14F-4D97-AF65-F5344CB8AC3E}">
        <p14:creationId xmlns:p14="http://schemas.microsoft.com/office/powerpoint/2010/main" val="1413493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5" y="4616294"/>
            <a:ext cx="28392120" cy="7702390"/>
          </a:xfrm>
        </p:spPr>
        <p:txBody>
          <a:bodyPr anchor="b"/>
          <a:lstStyle>
            <a:lvl1pPr>
              <a:defRPr sz="16200"/>
            </a:lvl1pPr>
          </a:lstStyle>
          <a:p>
            <a:r>
              <a:rPr lang="en-US"/>
              <a:t>Click to edit Master title style</a:t>
            </a:r>
            <a:endParaRPr lang="en-US" dirty="0"/>
          </a:p>
        </p:txBody>
      </p:sp>
      <p:sp>
        <p:nvSpPr>
          <p:cNvPr id="3" name="Text Placeholder 2"/>
          <p:cNvSpPr>
            <a:spLocks noGrp="1"/>
          </p:cNvSpPr>
          <p:nvPr>
            <p:ph type="body" idx="1"/>
          </p:nvPr>
        </p:nvSpPr>
        <p:spPr>
          <a:xfrm>
            <a:off x="2245995" y="12391551"/>
            <a:ext cx="28392120" cy="4050505"/>
          </a:xfrm>
        </p:spPr>
        <p:txBody>
          <a:bodyPr/>
          <a:lstStyle>
            <a:lvl1pPr marL="0" indent="0">
              <a:buNone/>
              <a:defRPr sz="6480">
                <a:solidFill>
                  <a:schemeClr val="tx1">
                    <a:tint val="75000"/>
                  </a:schemeClr>
                </a:solidFill>
              </a:defRPr>
            </a:lvl1pPr>
            <a:lvl2pPr marL="1234440" indent="0">
              <a:buNone/>
              <a:defRPr sz="5400">
                <a:solidFill>
                  <a:schemeClr val="tx1">
                    <a:tint val="75000"/>
                  </a:schemeClr>
                </a:solidFill>
              </a:defRPr>
            </a:lvl2pPr>
            <a:lvl3pPr marL="2468880" indent="0">
              <a:buNone/>
              <a:defRPr sz="4860">
                <a:solidFill>
                  <a:schemeClr val="tx1">
                    <a:tint val="75000"/>
                  </a:schemeClr>
                </a:solidFill>
              </a:defRPr>
            </a:lvl3pPr>
            <a:lvl4pPr marL="3703320" indent="0">
              <a:buNone/>
              <a:defRPr sz="4320">
                <a:solidFill>
                  <a:schemeClr val="tx1">
                    <a:tint val="75000"/>
                  </a:schemeClr>
                </a:solidFill>
              </a:defRPr>
            </a:lvl4pPr>
            <a:lvl5pPr marL="4937760" indent="0">
              <a:buNone/>
              <a:defRPr sz="4320">
                <a:solidFill>
                  <a:schemeClr val="tx1">
                    <a:tint val="75000"/>
                  </a:schemeClr>
                </a:solidFill>
              </a:defRPr>
            </a:lvl5pPr>
            <a:lvl6pPr marL="6172200" indent="0">
              <a:buNone/>
              <a:defRPr sz="4320">
                <a:solidFill>
                  <a:schemeClr val="tx1">
                    <a:tint val="75000"/>
                  </a:schemeClr>
                </a:solidFill>
              </a:defRPr>
            </a:lvl6pPr>
            <a:lvl7pPr marL="7406640" indent="0">
              <a:buNone/>
              <a:defRPr sz="4320">
                <a:solidFill>
                  <a:schemeClr val="tx1">
                    <a:tint val="75000"/>
                  </a:schemeClr>
                </a:solidFill>
              </a:defRPr>
            </a:lvl7pPr>
            <a:lvl8pPr marL="8641080" indent="0">
              <a:buNone/>
              <a:defRPr sz="4320">
                <a:solidFill>
                  <a:schemeClr val="tx1">
                    <a:tint val="75000"/>
                  </a:schemeClr>
                </a:solidFill>
              </a:defRPr>
            </a:lvl8pPr>
            <a:lvl9pPr marL="9875520" indent="0">
              <a:buNone/>
              <a:defRPr sz="43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211284353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4929187"/>
            <a:ext cx="13990320" cy="11748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4929187"/>
            <a:ext cx="13990320" cy="11748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14002D-2998-C147-A390-D3A7D0A1945D}" type="slidenum">
              <a:rPr lang="en-US" smtClean="0"/>
              <a:t>‹#›</a:t>
            </a:fld>
            <a:endParaRPr lang="en-US"/>
          </a:p>
        </p:txBody>
      </p:sp>
      <p:pic>
        <p:nvPicPr>
          <p:cNvPr id="8" name="Picture 7">
            <a:extLst>
              <a:ext uri="{FF2B5EF4-FFF2-40B4-BE49-F238E27FC236}">
                <a16:creationId xmlns:a16="http://schemas.microsoft.com/office/drawing/2014/main" id="{59285411-6F9A-410D-A929-691D9FF98A2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491500" y="16041177"/>
            <a:ext cx="1767344" cy="2241948"/>
          </a:xfrm>
          <a:prstGeom prst="rect">
            <a:avLst/>
          </a:prstGeom>
        </p:spPr>
      </p:pic>
    </p:spTree>
    <p:extLst>
      <p:ext uri="{BB962C8B-B14F-4D97-AF65-F5344CB8AC3E}">
        <p14:creationId xmlns:p14="http://schemas.microsoft.com/office/powerpoint/2010/main" val="196100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985839"/>
            <a:ext cx="28392120" cy="3579020"/>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29" y="4539140"/>
            <a:ext cx="13926025" cy="2224562"/>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4" name="Content Placeholder 3"/>
          <p:cNvSpPr>
            <a:spLocks noGrp="1"/>
          </p:cNvSpPr>
          <p:nvPr>
            <p:ph sz="half" idx="2"/>
          </p:nvPr>
        </p:nvSpPr>
        <p:spPr>
          <a:xfrm>
            <a:off x="2267429" y="6763702"/>
            <a:ext cx="13926025" cy="9948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0" y="4539140"/>
            <a:ext cx="13994608" cy="2224562"/>
          </a:xfrm>
        </p:spPr>
        <p:txBody>
          <a:bodyPr anchor="b"/>
          <a:lstStyle>
            <a:lvl1pPr marL="0" indent="0">
              <a:buNone/>
              <a:defRPr sz="6480" b="1"/>
            </a:lvl1pPr>
            <a:lvl2pPr marL="1234440" indent="0">
              <a:buNone/>
              <a:defRPr sz="5400" b="1"/>
            </a:lvl2pPr>
            <a:lvl3pPr marL="2468880" indent="0">
              <a:buNone/>
              <a:defRPr sz="4860" b="1"/>
            </a:lvl3pPr>
            <a:lvl4pPr marL="3703320" indent="0">
              <a:buNone/>
              <a:defRPr sz="4320" b="1"/>
            </a:lvl4pPr>
            <a:lvl5pPr marL="4937760" indent="0">
              <a:buNone/>
              <a:defRPr sz="4320" b="1"/>
            </a:lvl5pPr>
            <a:lvl6pPr marL="6172200" indent="0">
              <a:buNone/>
              <a:defRPr sz="4320" b="1"/>
            </a:lvl6pPr>
            <a:lvl7pPr marL="7406640" indent="0">
              <a:buNone/>
              <a:defRPr sz="4320" b="1"/>
            </a:lvl7pPr>
            <a:lvl8pPr marL="8641080" indent="0">
              <a:buNone/>
              <a:defRPr sz="4320" b="1"/>
            </a:lvl8pPr>
            <a:lvl9pPr marL="9875520" indent="0">
              <a:buNone/>
              <a:defRPr sz="4320" b="1"/>
            </a:lvl9pPr>
          </a:lstStyle>
          <a:p>
            <a:pPr lvl="0"/>
            <a:r>
              <a:rPr lang="en-US"/>
              <a:t>Click to edit Master text styles</a:t>
            </a:r>
          </a:p>
        </p:txBody>
      </p:sp>
      <p:sp>
        <p:nvSpPr>
          <p:cNvPr id="6" name="Content Placeholder 5"/>
          <p:cNvSpPr>
            <a:spLocks noGrp="1"/>
          </p:cNvSpPr>
          <p:nvPr>
            <p:ph sz="quarter" idx="4"/>
          </p:nvPr>
        </p:nvSpPr>
        <p:spPr>
          <a:xfrm>
            <a:off x="16664940" y="6763702"/>
            <a:ext cx="13994608" cy="99483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354842913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14002D-2998-C147-A390-D3A7D0A1945D}" type="slidenum">
              <a:rPr lang="en-US" smtClean="0"/>
              <a:t>‹#›</a:t>
            </a:fld>
            <a:endParaRPr lang="en-US"/>
          </a:p>
        </p:txBody>
      </p:sp>
      <p:pic>
        <p:nvPicPr>
          <p:cNvPr id="6" name="Picture 5">
            <a:extLst>
              <a:ext uri="{FF2B5EF4-FFF2-40B4-BE49-F238E27FC236}">
                <a16:creationId xmlns:a16="http://schemas.microsoft.com/office/drawing/2014/main" id="{E4D734C1-835C-4F70-8112-5535401BB3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491500" y="16041177"/>
            <a:ext cx="1767344" cy="2241948"/>
          </a:xfrm>
          <a:prstGeom prst="rect">
            <a:avLst/>
          </a:prstGeom>
        </p:spPr>
      </p:pic>
    </p:spTree>
    <p:extLst>
      <p:ext uri="{BB962C8B-B14F-4D97-AF65-F5344CB8AC3E}">
        <p14:creationId xmlns:p14="http://schemas.microsoft.com/office/powerpoint/2010/main" val="15031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14002D-2998-C147-A390-D3A7D0A1945D}" type="slidenum">
              <a:rPr lang="en-US" smtClean="0"/>
              <a:t>‹#›</a:t>
            </a:fld>
            <a:endParaRPr lang="en-US"/>
          </a:p>
        </p:txBody>
      </p:sp>
      <p:pic>
        <p:nvPicPr>
          <p:cNvPr id="5" name="Picture 4">
            <a:extLst>
              <a:ext uri="{FF2B5EF4-FFF2-40B4-BE49-F238E27FC236}">
                <a16:creationId xmlns:a16="http://schemas.microsoft.com/office/drawing/2014/main" id="{3D689EC0-E902-4F03-861A-81335330224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491500" y="16041177"/>
            <a:ext cx="1767344" cy="2241948"/>
          </a:xfrm>
          <a:prstGeom prst="rect">
            <a:avLst/>
          </a:prstGeom>
        </p:spPr>
      </p:pic>
    </p:spTree>
    <p:extLst>
      <p:ext uri="{BB962C8B-B14F-4D97-AF65-F5344CB8AC3E}">
        <p14:creationId xmlns:p14="http://schemas.microsoft.com/office/powerpoint/2010/main" val="1399768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9" y="1234440"/>
            <a:ext cx="10617040" cy="4320540"/>
          </a:xfrm>
        </p:spPr>
        <p:txBody>
          <a:bodyPr anchor="b"/>
          <a:lstStyle>
            <a:lvl1pPr>
              <a:defRPr sz="8640"/>
            </a:lvl1pPr>
          </a:lstStyle>
          <a:p>
            <a:r>
              <a:rPr lang="en-US"/>
              <a:t>Click to edit Master title style</a:t>
            </a:r>
            <a:endParaRPr lang="en-US" dirty="0"/>
          </a:p>
        </p:txBody>
      </p:sp>
      <p:sp>
        <p:nvSpPr>
          <p:cNvPr id="3" name="Content Placeholder 2"/>
          <p:cNvSpPr>
            <a:spLocks noGrp="1"/>
          </p:cNvSpPr>
          <p:nvPr>
            <p:ph idx="1"/>
          </p:nvPr>
        </p:nvSpPr>
        <p:spPr>
          <a:xfrm>
            <a:off x="13994608" y="2666049"/>
            <a:ext cx="16664940" cy="13158788"/>
          </a:xfrm>
        </p:spPr>
        <p:txBody>
          <a:bodyPr/>
          <a:lstStyle>
            <a:lvl1pPr>
              <a:defRPr sz="8640"/>
            </a:lvl1pPr>
            <a:lvl2pPr>
              <a:defRPr sz="7560"/>
            </a:lvl2pPr>
            <a:lvl3pPr>
              <a:defRPr sz="6480"/>
            </a:lvl3pPr>
            <a:lvl4pPr>
              <a:defRPr sz="5400"/>
            </a:lvl4pPr>
            <a:lvl5pPr>
              <a:defRPr sz="5400"/>
            </a:lvl5pPr>
            <a:lvl6pPr>
              <a:defRPr sz="5400"/>
            </a:lvl6pPr>
            <a:lvl7pPr>
              <a:defRPr sz="5400"/>
            </a:lvl7pPr>
            <a:lvl8pPr>
              <a:defRPr sz="5400"/>
            </a:lvl8pPr>
            <a:lvl9pPr>
              <a:defRPr sz="5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9" y="5554980"/>
            <a:ext cx="10617040" cy="10291288"/>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363064749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9" y="1234440"/>
            <a:ext cx="10617040" cy="4320540"/>
          </a:xfrm>
        </p:spPr>
        <p:txBody>
          <a:bodyPr anchor="b"/>
          <a:lstStyle>
            <a:lvl1pPr>
              <a:defRPr sz="86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2666049"/>
            <a:ext cx="16664940" cy="13158788"/>
          </a:xfrm>
        </p:spPr>
        <p:txBody>
          <a:bodyPr anchor="t"/>
          <a:lstStyle>
            <a:lvl1pPr marL="0" indent="0">
              <a:buNone/>
              <a:defRPr sz="8640"/>
            </a:lvl1pPr>
            <a:lvl2pPr marL="1234440" indent="0">
              <a:buNone/>
              <a:defRPr sz="7560"/>
            </a:lvl2pPr>
            <a:lvl3pPr marL="2468880" indent="0">
              <a:buNone/>
              <a:defRPr sz="6480"/>
            </a:lvl3pPr>
            <a:lvl4pPr marL="3703320" indent="0">
              <a:buNone/>
              <a:defRPr sz="5400"/>
            </a:lvl4pPr>
            <a:lvl5pPr marL="4937760" indent="0">
              <a:buNone/>
              <a:defRPr sz="5400"/>
            </a:lvl5pPr>
            <a:lvl6pPr marL="6172200" indent="0">
              <a:buNone/>
              <a:defRPr sz="5400"/>
            </a:lvl6pPr>
            <a:lvl7pPr marL="7406640" indent="0">
              <a:buNone/>
              <a:defRPr sz="5400"/>
            </a:lvl7pPr>
            <a:lvl8pPr marL="8641080" indent="0">
              <a:buNone/>
              <a:defRPr sz="5400"/>
            </a:lvl8pPr>
            <a:lvl9pPr marL="9875520" indent="0">
              <a:buNone/>
              <a:defRPr sz="5400"/>
            </a:lvl9pPr>
          </a:lstStyle>
          <a:p>
            <a:r>
              <a:rPr lang="en-US"/>
              <a:t>Click icon to add picture</a:t>
            </a:r>
            <a:endParaRPr lang="en-US" dirty="0"/>
          </a:p>
        </p:txBody>
      </p:sp>
      <p:sp>
        <p:nvSpPr>
          <p:cNvPr id="4" name="Text Placeholder 3"/>
          <p:cNvSpPr>
            <a:spLocks noGrp="1"/>
          </p:cNvSpPr>
          <p:nvPr>
            <p:ph type="body" sz="half" idx="2"/>
          </p:nvPr>
        </p:nvSpPr>
        <p:spPr>
          <a:xfrm>
            <a:off x="2267429" y="5554980"/>
            <a:ext cx="10617040" cy="10291288"/>
          </a:xfrm>
        </p:spPr>
        <p:txBody>
          <a:bodyPr/>
          <a:lstStyle>
            <a:lvl1pPr marL="0" indent="0">
              <a:buNone/>
              <a:defRPr sz="4320"/>
            </a:lvl1pPr>
            <a:lvl2pPr marL="1234440" indent="0">
              <a:buNone/>
              <a:defRPr sz="3780"/>
            </a:lvl2pPr>
            <a:lvl3pPr marL="2468880" indent="0">
              <a:buNone/>
              <a:defRPr sz="3240"/>
            </a:lvl3pPr>
            <a:lvl4pPr marL="3703320" indent="0">
              <a:buNone/>
              <a:defRPr sz="2700"/>
            </a:lvl4pPr>
            <a:lvl5pPr marL="4937760" indent="0">
              <a:buNone/>
              <a:defRPr sz="2700"/>
            </a:lvl5pPr>
            <a:lvl6pPr marL="6172200" indent="0">
              <a:buNone/>
              <a:defRPr sz="2700"/>
            </a:lvl6pPr>
            <a:lvl7pPr marL="7406640" indent="0">
              <a:buNone/>
              <a:defRPr sz="2700"/>
            </a:lvl7pPr>
            <a:lvl8pPr marL="8641080" indent="0">
              <a:buNone/>
              <a:defRPr sz="2700"/>
            </a:lvl8pPr>
            <a:lvl9pPr marL="9875520" indent="0">
              <a:buNone/>
              <a:defRPr sz="27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4259506858"/>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985839"/>
            <a:ext cx="28392120" cy="35790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4929187"/>
            <a:ext cx="28392120" cy="11748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17162146"/>
            <a:ext cx="7406640" cy="985838"/>
          </a:xfrm>
          <a:prstGeom prst="rect">
            <a:avLst/>
          </a:prstGeom>
        </p:spPr>
        <p:txBody>
          <a:bodyPr vert="horz" lIns="91440" tIns="45720" rIns="91440" bIns="45720" rtlCol="0" anchor="ctr"/>
          <a:lstStyle>
            <a:lvl1pPr algn="l">
              <a:defRPr sz="3240">
                <a:solidFill>
                  <a:schemeClr val="tx1">
                    <a:tint val="75000"/>
                  </a:schemeClr>
                </a:solidFill>
              </a:defRPr>
            </a:lvl1pPr>
          </a:lstStyle>
          <a:p>
            <a:fld id="{C764DE79-268F-4C1A-8933-263129D2AF90}" type="datetimeFigureOut">
              <a:rPr lang="en-US" smtClean="0"/>
              <a:t>4/23/2019</a:t>
            </a:fld>
            <a:endParaRPr lang="en-US" dirty="0"/>
          </a:p>
        </p:txBody>
      </p:sp>
      <p:sp>
        <p:nvSpPr>
          <p:cNvPr id="5" name="Footer Placeholder 4"/>
          <p:cNvSpPr>
            <a:spLocks noGrp="1"/>
          </p:cNvSpPr>
          <p:nvPr>
            <p:ph type="ftr" sz="quarter" idx="3"/>
          </p:nvPr>
        </p:nvSpPr>
        <p:spPr>
          <a:xfrm>
            <a:off x="10904220" y="17162146"/>
            <a:ext cx="11109960" cy="985838"/>
          </a:xfrm>
          <a:prstGeom prst="rect">
            <a:avLst/>
          </a:prstGeom>
        </p:spPr>
        <p:txBody>
          <a:bodyPr vert="horz" lIns="91440" tIns="45720" rIns="91440" bIns="45720" rtlCol="0" anchor="ctr"/>
          <a:lstStyle>
            <a:lvl1pPr algn="ctr">
              <a:defRPr sz="32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3248620" y="17162146"/>
            <a:ext cx="7406640" cy="985838"/>
          </a:xfrm>
          <a:prstGeom prst="rect">
            <a:avLst/>
          </a:prstGeom>
        </p:spPr>
        <p:txBody>
          <a:bodyPr vert="horz" lIns="91440" tIns="45720" rIns="91440" bIns="45720" rtlCol="0" anchor="ctr"/>
          <a:lstStyle>
            <a:lvl1pPr algn="r">
              <a:defRPr sz="3240">
                <a:solidFill>
                  <a:schemeClr val="tx1">
                    <a:tint val="75000"/>
                  </a:schemeClr>
                </a:solidFill>
              </a:defRPr>
            </a:lvl1pPr>
          </a:lstStyle>
          <a:p>
            <a:fld id="{1414002D-2998-C147-A390-D3A7D0A1945D}" type="slidenum">
              <a:rPr lang="en-US" smtClean="0"/>
              <a:pPr/>
              <a:t>‹#›</a:t>
            </a:fld>
            <a:endParaRPr lang="en-US"/>
          </a:p>
        </p:txBody>
      </p:sp>
    </p:spTree>
    <p:extLst>
      <p:ext uri="{BB962C8B-B14F-4D97-AF65-F5344CB8AC3E}">
        <p14:creationId xmlns:p14="http://schemas.microsoft.com/office/powerpoint/2010/main" val="328261446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hf hdr="0" ftr="0" dt="0"/>
  <p:txStyles>
    <p:titleStyle>
      <a:lvl1pPr algn="l" defTabSz="2468880" rtl="0" eaLnBrk="1" latinLnBrk="0" hangingPunct="1">
        <a:lnSpc>
          <a:spcPct val="90000"/>
        </a:lnSpc>
        <a:spcBef>
          <a:spcPct val="0"/>
        </a:spcBef>
        <a:buNone/>
        <a:defRPr sz="11880" kern="1200">
          <a:solidFill>
            <a:schemeClr val="tx1"/>
          </a:solidFill>
          <a:latin typeface="+mj-lt"/>
          <a:ea typeface="+mj-ea"/>
          <a:cs typeface="+mj-cs"/>
        </a:defRPr>
      </a:lvl1pPr>
    </p:titleStyle>
    <p:bodyStyle>
      <a:lvl1pPr marL="617220" indent="-617220" algn="l" defTabSz="2468880" rtl="0" eaLnBrk="1" latinLnBrk="0" hangingPunct="1">
        <a:lnSpc>
          <a:spcPct val="90000"/>
        </a:lnSpc>
        <a:spcBef>
          <a:spcPts val="2700"/>
        </a:spcBef>
        <a:buFont typeface="Arial" panose="020B0604020202020204" pitchFamily="34" charset="0"/>
        <a:buChar char="•"/>
        <a:defRPr sz="7560" kern="1200">
          <a:solidFill>
            <a:schemeClr val="tx1"/>
          </a:solidFill>
          <a:latin typeface="+mn-lt"/>
          <a:ea typeface="+mn-ea"/>
          <a:cs typeface="+mn-cs"/>
        </a:defRPr>
      </a:lvl1pPr>
      <a:lvl2pPr marL="1851660" indent="-617220" algn="l" defTabSz="2468880" rtl="0" eaLnBrk="1" latinLnBrk="0" hangingPunct="1">
        <a:lnSpc>
          <a:spcPct val="90000"/>
        </a:lnSpc>
        <a:spcBef>
          <a:spcPts val="1350"/>
        </a:spcBef>
        <a:buFont typeface="Arial" panose="020B0604020202020204" pitchFamily="34" charset="0"/>
        <a:buChar char="•"/>
        <a:defRPr sz="6480" kern="1200">
          <a:solidFill>
            <a:schemeClr val="tx1"/>
          </a:solidFill>
          <a:latin typeface="+mn-lt"/>
          <a:ea typeface="+mn-ea"/>
          <a:cs typeface="+mn-cs"/>
        </a:defRPr>
      </a:lvl2pPr>
      <a:lvl3pPr marL="3086100" indent="-617220" algn="l" defTabSz="2468880" rtl="0" eaLnBrk="1" latinLnBrk="0" hangingPunct="1">
        <a:lnSpc>
          <a:spcPct val="90000"/>
        </a:lnSpc>
        <a:spcBef>
          <a:spcPts val="1350"/>
        </a:spcBef>
        <a:buFont typeface="Arial" panose="020B0604020202020204" pitchFamily="34" charset="0"/>
        <a:buChar char="•"/>
        <a:defRPr sz="5400" kern="1200">
          <a:solidFill>
            <a:schemeClr val="tx1"/>
          </a:solidFill>
          <a:latin typeface="+mn-lt"/>
          <a:ea typeface="+mn-ea"/>
          <a:cs typeface="+mn-cs"/>
        </a:defRPr>
      </a:lvl3pPr>
      <a:lvl4pPr marL="43205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4pPr>
      <a:lvl5pPr marL="555498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5pPr>
      <a:lvl6pPr marL="678942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6pPr>
      <a:lvl7pPr marL="802386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7pPr>
      <a:lvl8pPr marL="925830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8pPr>
      <a:lvl9pPr marL="10492740" indent="-617220" algn="l" defTabSz="2468880" rtl="0" eaLnBrk="1" latinLnBrk="0" hangingPunct="1">
        <a:lnSpc>
          <a:spcPct val="90000"/>
        </a:lnSpc>
        <a:spcBef>
          <a:spcPts val="1350"/>
        </a:spcBef>
        <a:buFont typeface="Arial" panose="020B0604020202020204" pitchFamily="34" charset="0"/>
        <a:buChar char="•"/>
        <a:defRPr sz="486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Picture 9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2199" y="9963878"/>
            <a:ext cx="9355943" cy="6237297"/>
          </a:xfrm>
          <a:prstGeom prst="rect">
            <a:avLst/>
          </a:prstGeom>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48355" y="6014382"/>
            <a:ext cx="8706077" cy="3532405"/>
          </a:xfrm>
          <a:prstGeom prst="rect">
            <a:avLst/>
          </a:prstGeom>
        </p:spPr>
      </p:pic>
      <p:sp>
        <p:nvSpPr>
          <p:cNvPr id="4" name="Rectangle 3"/>
          <p:cNvSpPr/>
          <p:nvPr/>
        </p:nvSpPr>
        <p:spPr>
          <a:xfrm>
            <a:off x="0" y="3"/>
            <a:ext cx="32918400" cy="2023234"/>
          </a:xfrm>
          <a:prstGeom prst="rect">
            <a:avLst/>
          </a:prstGeom>
          <a:solidFill>
            <a:srgbClr val="2C6A48"/>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194"/>
          </a:p>
        </p:txBody>
      </p:sp>
      <p:sp>
        <p:nvSpPr>
          <p:cNvPr id="2" name="Title 1"/>
          <p:cNvSpPr>
            <a:spLocks noGrp="1"/>
          </p:cNvSpPr>
          <p:nvPr>
            <p:ph type="ctrTitle"/>
          </p:nvPr>
        </p:nvSpPr>
        <p:spPr>
          <a:xfrm>
            <a:off x="746543" y="226830"/>
            <a:ext cx="31425316" cy="1263281"/>
          </a:xfrm>
        </p:spPr>
        <p:txBody>
          <a:bodyPr>
            <a:noAutofit/>
          </a:bodyPr>
          <a:lstStyle/>
          <a:p>
            <a:r>
              <a:rPr lang="en-US" sz="6480" dirty="0">
                <a:solidFill>
                  <a:schemeClr val="accent6">
                    <a:lumMod val="20000"/>
                    <a:lumOff val="80000"/>
                  </a:schemeClr>
                </a:solidFill>
              </a:rPr>
              <a:t>Measuring Power System Resilience Based on Empirical Data</a:t>
            </a:r>
          </a:p>
        </p:txBody>
      </p:sp>
      <p:sp>
        <p:nvSpPr>
          <p:cNvPr id="3" name="Subtitle 2"/>
          <p:cNvSpPr>
            <a:spLocks noGrp="1"/>
          </p:cNvSpPr>
          <p:nvPr>
            <p:ph type="subTitle" idx="1"/>
          </p:nvPr>
        </p:nvSpPr>
        <p:spPr>
          <a:xfrm>
            <a:off x="746543" y="1389157"/>
            <a:ext cx="31425316" cy="802070"/>
          </a:xfrm>
        </p:spPr>
        <p:txBody>
          <a:bodyPr>
            <a:normAutofit/>
          </a:bodyPr>
          <a:lstStyle/>
          <a:p>
            <a:r>
              <a:rPr lang="en-US" sz="3240" dirty="0">
                <a:solidFill>
                  <a:schemeClr val="bg1"/>
                </a:solidFill>
              </a:rPr>
              <a:t>Molly Rose Kelly-Gorham, Paul Hines, Ian Dobson (Iowa State University)</a:t>
            </a:r>
          </a:p>
        </p:txBody>
      </p:sp>
      <p:pic>
        <p:nvPicPr>
          <p:cNvPr id="7" name="Picture 6">
            <a:extLst>
              <a:ext uri="{FF2B5EF4-FFF2-40B4-BE49-F238E27FC236}">
                <a16:creationId xmlns:a16="http://schemas.microsoft.com/office/drawing/2014/main" id="{9BF1C900-17C6-8341-8482-D95895AECB5A}"/>
              </a:ext>
            </a:extLst>
          </p:cNvPr>
          <p:cNvPicPr>
            <a:picLocks noChangeAspect="1"/>
          </p:cNvPicPr>
          <p:nvPr/>
        </p:nvPicPr>
        <p:blipFill>
          <a:blip r:embed="rId5"/>
          <a:stretch>
            <a:fillRect/>
          </a:stretch>
        </p:blipFill>
        <p:spPr>
          <a:xfrm>
            <a:off x="24527308" y="11563397"/>
            <a:ext cx="7855920" cy="4501464"/>
          </a:xfrm>
          <a:prstGeom prst="rect">
            <a:avLst/>
          </a:prstGeom>
        </p:spPr>
      </p:pic>
      <p:sp>
        <p:nvSpPr>
          <p:cNvPr id="8" name="TextBox 7">
            <a:extLst>
              <a:ext uri="{FF2B5EF4-FFF2-40B4-BE49-F238E27FC236}">
                <a16:creationId xmlns:a16="http://schemas.microsoft.com/office/drawing/2014/main" id="{0BC4D14D-576D-444E-8190-05AC06EB3537}"/>
              </a:ext>
            </a:extLst>
          </p:cNvPr>
          <p:cNvSpPr txBox="1"/>
          <p:nvPr/>
        </p:nvSpPr>
        <p:spPr>
          <a:xfrm>
            <a:off x="2802052" y="2125621"/>
            <a:ext cx="2595582"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Abstract</a:t>
            </a:r>
          </a:p>
        </p:txBody>
      </p:sp>
      <p:sp>
        <p:nvSpPr>
          <p:cNvPr id="9" name="TextBox 8">
            <a:extLst>
              <a:ext uri="{FF2B5EF4-FFF2-40B4-BE49-F238E27FC236}">
                <a16:creationId xmlns:a16="http://schemas.microsoft.com/office/drawing/2014/main" id="{82A44190-2719-934B-8297-CE0A208F45FE}"/>
              </a:ext>
            </a:extLst>
          </p:cNvPr>
          <p:cNvSpPr txBox="1"/>
          <p:nvPr/>
        </p:nvSpPr>
        <p:spPr>
          <a:xfrm>
            <a:off x="630458" y="2826608"/>
            <a:ext cx="8245584" cy="4144211"/>
          </a:xfrm>
          <a:prstGeom prst="rect">
            <a:avLst/>
          </a:prstGeom>
          <a:noFill/>
        </p:spPr>
        <p:txBody>
          <a:bodyPr wrap="square" rtlCol="0">
            <a:spAutoFit/>
          </a:bodyPr>
          <a:lstStyle/>
          <a:p>
            <a:r>
              <a:rPr lang="en-US" sz="2194" b="1" dirty="0">
                <a:latin typeface="Century Gothic" panose="020B0502020202020204" pitchFamily="34" charset="0"/>
              </a:rPr>
              <a:t>This work provides a new integrated approach to quantify resilience in electric power transmission networks and demonstrates the approach by measuring the impact of potential improvements to a power system. A novel aspect is the use of empirical data to develop the probability distributions of the number of line outages and the line restoration times that drive the model. Research on power system resilience is motivated by climate change, which increases the severity of large storms, and concerns about potential attacks on the electricity infrastructure. A key first step is to quantify the overall resilience of a particular power system. </a:t>
            </a:r>
          </a:p>
        </p:txBody>
      </p:sp>
      <p:sp>
        <p:nvSpPr>
          <p:cNvPr id="10" name="TextBox 9">
            <a:extLst>
              <a:ext uri="{FF2B5EF4-FFF2-40B4-BE49-F238E27FC236}">
                <a16:creationId xmlns:a16="http://schemas.microsoft.com/office/drawing/2014/main" id="{38EBFFBF-3DC4-F548-8EE0-3B6961A7AFDE}"/>
              </a:ext>
            </a:extLst>
          </p:cNvPr>
          <p:cNvSpPr txBox="1"/>
          <p:nvPr/>
        </p:nvSpPr>
        <p:spPr>
          <a:xfrm>
            <a:off x="11047635" y="2148351"/>
            <a:ext cx="11104322"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Measuring Resilience of Power Systems</a:t>
            </a:r>
          </a:p>
        </p:txBody>
      </p:sp>
      <p:sp>
        <p:nvSpPr>
          <p:cNvPr id="22" name="TextBox 21">
            <a:extLst>
              <a:ext uri="{FF2B5EF4-FFF2-40B4-BE49-F238E27FC236}">
                <a16:creationId xmlns:a16="http://schemas.microsoft.com/office/drawing/2014/main" id="{EA04AA34-C300-244C-BBFE-1C9D5DF16E1D}"/>
              </a:ext>
            </a:extLst>
          </p:cNvPr>
          <p:cNvSpPr txBox="1"/>
          <p:nvPr/>
        </p:nvSpPr>
        <p:spPr>
          <a:xfrm>
            <a:off x="26806931" y="9486171"/>
            <a:ext cx="3510898"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Future Work</a:t>
            </a:r>
          </a:p>
        </p:txBody>
      </p:sp>
      <p:sp>
        <p:nvSpPr>
          <p:cNvPr id="23" name="TextBox 22">
            <a:extLst>
              <a:ext uri="{FF2B5EF4-FFF2-40B4-BE49-F238E27FC236}">
                <a16:creationId xmlns:a16="http://schemas.microsoft.com/office/drawing/2014/main" id="{65BAB62F-24B5-B442-87D6-F989936C4275}"/>
              </a:ext>
            </a:extLst>
          </p:cNvPr>
          <p:cNvSpPr txBox="1"/>
          <p:nvPr/>
        </p:nvSpPr>
        <p:spPr>
          <a:xfrm>
            <a:off x="24607028" y="10331831"/>
            <a:ext cx="7776200" cy="923330"/>
          </a:xfrm>
          <a:prstGeom prst="rect">
            <a:avLst/>
          </a:prstGeom>
          <a:noFill/>
        </p:spPr>
        <p:txBody>
          <a:bodyPr wrap="square" rtlCol="0">
            <a:spAutoFit/>
          </a:bodyPr>
          <a:lstStyle/>
          <a:p>
            <a:r>
              <a:rPr lang="en-US" sz="2700" dirty="0">
                <a:latin typeface="Century Gothic" panose="020B0502020202020204" pitchFamily="34" charset="0"/>
              </a:rPr>
              <a:t>Coupling power system, natural gas and communication system models</a:t>
            </a:r>
          </a:p>
        </p:txBody>
      </p:sp>
      <p:sp>
        <p:nvSpPr>
          <p:cNvPr id="29" name="TextBox 28">
            <a:extLst>
              <a:ext uri="{FF2B5EF4-FFF2-40B4-BE49-F238E27FC236}">
                <a16:creationId xmlns:a16="http://schemas.microsoft.com/office/drawing/2014/main" id="{EECDFDEC-54FD-114A-9344-4B506442D9FD}"/>
              </a:ext>
            </a:extLst>
          </p:cNvPr>
          <p:cNvSpPr txBox="1"/>
          <p:nvPr/>
        </p:nvSpPr>
        <p:spPr>
          <a:xfrm>
            <a:off x="25930822" y="2043120"/>
            <a:ext cx="5253361"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Preliminary Results</a:t>
            </a:r>
          </a:p>
        </p:txBody>
      </p:sp>
      <p:sp>
        <p:nvSpPr>
          <p:cNvPr id="27" name="TextBox 26">
            <a:extLst>
              <a:ext uri="{FF2B5EF4-FFF2-40B4-BE49-F238E27FC236}">
                <a16:creationId xmlns:a16="http://schemas.microsoft.com/office/drawing/2014/main" id="{0BC4D14D-576D-444E-8190-05AC06EB3537}"/>
              </a:ext>
            </a:extLst>
          </p:cNvPr>
          <p:cNvSpPr txBox="1"/>
          <p:nvPr/>
        </p:nvSpPr>
        <p:spPr>
          <a:xfrm>
            <a:off x="2270505" y="10523874"/>
            <a:ext cx="3655168"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Background</a:t>
            </a:r>
          </a:p>
        </p:txBody>
      </p:sp>
      <p:sp>
        <p:nvSpPr>
          <p:cNvPr id="32" name="TextBox 31">
            <a:extLst>
              <a:ext uri="{FF2B5EF4-FFF2-40B4-BE49-F238E27FC236}">
                <a16:creationId xmlns:a16="http://schemas.microsoft.com/office/drawing/2014/main" id="{82A44190-2719-934B-8297-CE0A208F45FE}"/>
              </a:ext>
            </a:extLst>
          </p:cNvPr>
          <p:cNvSpPr txBox="1"/>
          <p:nvPr/>
        </p:nvSpPr>
        <p:spPr>
          <a:xfrm>
            <a:off x="630458" y="11248667"/>
            <a:ext cx="8245584" cy="5078313"/>
          </a:xfrm>
          <a:prstGeom prst="rect">
            <a:avLst/>
          </a:prstGeom>
          <a:noFill/>
        </p:spPr>
        <p:txBody>
          <a:bodyPr wrap="square" rtlCol="0">
            <a:spAutoFit/>
          </a:bodyPr>
          <a:lstStyle/>
          <a:p>
            <a:r>
              <a:rPr lang="en-US" sz="2700" dirty="0">
                <a:latin typeface="Century Gothic" panose="020B0502020202020204" pitchFamily="34" charset="0"/>
              </a:rPr>
              <a:t>There is a broad existing literature which focuses on each individual stage of the resilience problem, such as component reliability, or cascading failures, or restoration,  but there is not much previous work that analyzes all the stages of resilience together to quantify the overall resilience. Some comprehensive efforts have produced frameworks and metrics to measure resilience [1] and have estimated  system resilience to certain hazards by applying a good measure of component outages into a resilience framework [2].</a:t>
            </a:r>
          </a:p>
        </p:txBody>
      </p:sp>
      <p:pic>
        <p:nvPicPr>
          <p:cNvPr id="24" name="Picture 23"/>
          <p:cNvPicPr>
            <a:picLocks noChangeAspect="1"/>
          </p:cNvPicPr>
          <p:nvPr/>
        </p:nvPicPr>
        <p:blipFill rotWithShape="1">
          <a:blip r:embed="rId6">
            <a:extLst>
              <a:ext uri="{28A0092B-C50C-407E-A947-70E740481C1C}">
                <a14:useLocalDpi xmlns:a14="http://schemas.microsoft.com/office/drawing/2010/main" val="0"/>
              </a:ext>
            </a:extLst>
          </a:blip>
          <a:srcRect l="2701" r="5944"/>
          <a:stretch/>
        </p:blipFill>
        <p:spPr>
          <a:xfrm>
            <a:off x="24585930" y="2904681"/>
            <a:ext cx="7920990" cy="6502920"/>
          </a:xfrm>
          <a:prstGeom prst="rect">
            <a:avLst/>
          </a:prstGeom>
        </p:spPr>
      </p:pic>
      <p:sp>
        <p:nvSpPr>
          <p:cNvPr id="34" name="TextBox 33">
            <a:extLst>
              <a:ext uri="{FF2B5EF4-FFF2-40B4-BE49-F238E27FC236}">
                <a16:creationId xmlns:a16="http://schemas.microsoft.com/office/drawing/2014/main" id="{65BAB62F-24B5-B442-87D6-F989936C4275}"/>
              </a:ext>
            </a:extLst>
          </p:cNvPr>
          <p:cNvSpPr txBox="1"/>
          <p:nvPr/>
        </p:nvSpPr>
        <p:spPr>
          <a:xfrm>
            <a:off x="19075082" y="9744606"/>
            <a:ext cx="4890527" cy="6740307"/>
          </a:xfrm>
          <a:prstGeom prst="rect">
            <a:avLst/>
          </a:prstGeom>
          <a:solidFill>
            <a:schemeClr val="accent6">
              <a:lumMod val="20000"/>
              <a:lumOff val="80000"/>
            </a:schemeClr>
          </a:solidFill>
        </p:spPr>
        <p:txBody>
          <a:bodyPr wrap="square" rtlCol="0">
            <a:spAutoFit/>
          </a:bodyPr>
          <a:lstStyle/>
          <a:p>
            <a:pPr marL="926025" indent="-926025">
              <a:buFont typeface="+mj-lt"/>
              <a:buAutoNum type="arabicPeriod"/>
            </a:pPr>
            <a:r>
              <a:rPr lang="en-US" sz="2700" dirty="0">
                <a:latin typeface="Century Gothic" panose="020B0502020202020204" pitchFamily="34" charset="0"/>
              </a:rPr>
              <a:t>Use distributions of number of line outage and recovery time data from a large US utility [3,4] to initiate outages and find restoration times.</a:t>
            </a:r>
          </a:p>
          <a:p>
            <a:pPr marL="926025" indent="-926025">
              <a:buFont typeface="+mj-lt"/>
              <a:buAutoNum type="arabicPeriod"/>
            </a:pPr>
            <a:r>
              <a:rPr lang="en-US" sz="2700" dirty="0">
                <a:latin typeface="Century Gothic" panose="020B0502020202020204" pitchFamily="34" charset="0"/>
              </a:rPr>
              <a:t>Find initial lost load with Load Shedding Optimal Power Flow</a:t>
            </a:r>
          </a:p>
          <a:p>
            <a:pPr marL="926025" indent="-926025">
              <a:buFont typeface="+mj-lt"/>
              <a:buAutoNum type="arabicPeriod"/>
            </a:pPr>
            <a:r>
              <a:rPr lang="en-US" sz="2700" dirty="0">
                <a:latin typeface="Century Gothic" panose="020B0502020202020204" pitchFamily="34" charset="0"/>
              </a:rPr>
              <a:t>As lines are restored, find lost load with the Restoring Load Optimal Power Flow</a:t>
            </a:r>
          </a:p>
          <a:p>
            <a:pPr marL="926025" indent="-926025">
              <a:buFont typeface="+mj-lt"/>
              <a:buAutoNum type="arabicPeriod"/>
            </a:pPr>
            <a:r>
              <a:rPr lang="en-US" sz="2700" dirty="0">
                <a:latin typeface="Century Gothic" panose="020B0502020202020204" pitchFamily="34" charset="0"/>
              </a:rPr>
              <a:t>Measure resilience</a:t>
            </a:r>
          </a:p>
          <a:p>
            <a:pPr marL="926025" indent="-926025">
              <a:buFont typeface="+mj-lt"/>
              <a:buAutoNum type="arabicPeriod"/>
            </a:pPr>
            <a:r>
              <a:rPr lang="en-US" sz="2700" dirty="0">
                <a:latin typeface="Century Gothic" panose="020B0502020202020204" pitchFamily="34" charset="0"/>
              </a:rPr>
              <a:t>Repeat 1-4 </a:t>
            </a:r>
          </a:p>
        </p:txBody>
      </p:sp>
      <p:sp>
        <p:nvSpPr>
          <p:cNvPr id="35" name="TextBox 34">
            <a:extLst>
              <a:ext uri="{FF2B5EF4-FFF2-40B4-BE49-F238E27FC236}">
                <a16:creationId xmlns:a16="http://schemas.microsoft.com/office/drawing/2014/main" id="{0BC4D14D-576D-444E-8190-05AC06EB3537}"/>
              </a:ext>
            </a:extLst>
          </p:cNvPr>
          <p:cNvSpPr txBox="1"/>
          <p:nvPr/>
        </p:nvSpPr>
        <p:spPr>
          <a:xfrm>
            <a:off x="19678922" y="8205642"/>
            <a:ext cx="3840147" cy="1338828"/>
          </a:xfrm>
          <a:prstGeom prst="rect">
            <a:avLst/>
          </a:prstGeom>
          <a:noFill/>
        </p:spPr>
        <p:txBody>
          <a:bodyPr wrap="square" rtlCol="0">
            <a:spAutoFit/>
          </a:bodyPr>
          <a:lstStyle/>
          <a:p>
            <a:r>
              <a:rPr lang="en-US" sz="4050" dirty="0">
                <a:solidFill>
                  <a:srgbClr val="2C6A48"/>
                </a:solidFill>
                <a:latin typeface="Century Gothic" panose="020B0502020202020204" pitchFamily="34" charset="0"/>
              </a:rPr>
              <a:t>Empirically Based Model</a:t>
            </a:r>
          </a:p>
        </p:txBody>
      </p:sp>
      <p:sp>
        <p:nvSpPr>
          <p:cNvPr id="20" name="TextBox 19">
            <a:extLst>
              <a:ext uri="{FF2B5EF4-FFF2-40B4-BE49-F238E27FC236}">
                <a16:creationId xmlns:a16="http://schemas.microsoft.com/office/drawing/2014/main" id="{0BC4D14D-576D-444E-8190-05AC06EB3537}"/>
              </a:ext>
            </a:extLst>
          </p:cNvPr>
          <p:cNvSpPr txBox="1"/>
          <p:nvPr/>
        </p:nvSpPr>
        <p:spPr>
          <a:xfrm>
            <a:off x="2603228" y="7053956"/>
            <a:ext cx="2991525" cy="793615"/>
          </a:xfrm>
          <a:prstGeom prst="rect">
            <a:avLst/>
          </a:prstGeom>
          <a:noFill/>
        </p:spPr>
        <p:txBody>
          <a:bodyPr wrap="none" rtlCol="0">
            <a:spAutoFit/>
          </a:bodyPr>
          <a:lstStyle/>
          <a:p>
            <a:r>
              <a:rPr lang="en-US" sz="4557" dirty="0">
                <a:solidFill>
                  <a:srgbClr val="2C6A48"/>
                </a:solidFill>
                <a:latin typeface="Century Gothic" panose="020B0502020202020204" pitchFamily="34" charset="0"/>
              </a:rPr>
              <a:t>Resilience</a:t>
            </a:r>
          </a:p>
        </p:txBody>
      </p:sp>
      <p:grpSp>
        <p:nvGrpSpPr>
          <p:cNvPr id="41" name="Group 40"/>
          <p:cNvGrpSpPr/>
          <p:nvPr/>
        </p:nvGrpSpPr>
        <p:grpSpPr>
          <a:xfrm>
            <a:off x="9340059" y="3083039"/>
            <a:ext cx="8882444" cy="3657812"/>
            <a:chOff x="2637905" y="1645920"/>
            <a:chExt cx="5841077" cy="2956560"/>
          </a:xfrm>
        </p:grpSpPr>
        <p:sp>
          <p:nvSpPr>
            <p:cNvPr id="42" name="Oval 41"/>
            <p:cNvSpPr/>
            <p:nvPr/>
          </p:nvSpPr>
          <p:spPr>
            <a:xfrm>
              <a:off x="4782589" y="1645920"/>
              <a:ext cx="1637607" cy="897775"/>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r>
                <a:rPr lang="en-US" sz="2970" dirty="0"/>
                <a:t>Event</a:t>
              </a:r>
            </a:p>
          </p:txBody>
        </p:sp>
        <p:sp>
          <p:nvSpPr>
            <p:cNvPr id="43" name="Oval 42"/>
            <p:cNvSpPr/>
            <p:nvPr/>
          </p:nvSpPr>
          <p:spPr>
            <a:xfrm>
              <a:off x="2637905" y="2671156"/>
              <a:ext cx="1637607" cy="897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r>
                <a:rPr lang="en-US" sz="2970" dirty="0"/>
                <a:t>Restore</a:t>
              </a:r>
            </a:p>
          </p:txBody>
        </p:sp>
        <p:sp>
          <p:nvSpPr>
            <p:cNvPr id="44" name="Oval 43"/>
            <p:cNvSpPr/>
            <p:nvPr/>
          </p:nvSpPr>
          <p:spPr>
            <a:xfrm>
              <a:off x="4782588" y="3704705"/>
              <a:ext cx="1637607" cy="89777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r>
                <a:rPr lang="en-US" sz="2970" dirty="0"/>
                <a:t>Cascade</a:t>
              </a:r>
            </a:p>
          </p:txBody>
        </p:sp>
        <p:sp>
          <p:nvSpPr>
            <p:cNvPr id="45" name="Oval 44"/>
            <p:cNvSpPr/>
            <p:nvPr/>
          </p:nvSpPr>
          <p:spPr>
            <a:xfrm>
              <a:off x="6841375" y="2671156"/>
              <a:ext cx="1637607" cy="89777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r>
                <a:rPr lang="en-US" sz="2970" dirty="0"/>
                <a:t>Initial Outages</a:t>
              </a:r>
            </a:p>
          </p:txBody>
        </p:sp>
        <p:cxnSp>
          <p:nvCxnSpPr>
            <p:cNvPr id="46" name="Curved Connector 45"/>
            <p:cNvCxnSpPr>
              <a:stCxn id="42" idx="6"/>
              <a:endCxn id="45" idx="0"/>
            </p:cNvCxnSpPr>
            <p:nvPr/>
          </p:nvCxnSpPr>
          <p:spPr>
            <a:xfrm>
              <a:off x="6420196" y="2094808"/>
              <a:ext cx="1239983" cy="576348"/>
            </a:xfrm>
            <a:prstGeom prst="curvedConnector2">
              <a:avLst/>
            </a:prstGeom>
            <a:ln w="5715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7" name="Curved Connector 46"/>
            <p:cNvCxnSpPr>
              <a:stCxn id="45" idx="4"/>
              <a:endCxn id="44" idx="6"/>
            </p:cNvCxnSpPr>
            <p:nvPr/>
          </p:nvCxnSpPr>
          <p:spPr>
            <a:xfrm rot="5400000">
              <a:off x="6747856" y="3241270"/>
              <a:ext cx="584662" cy="1239984"/>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cxnSp>
          <p:nvCxnSpPr>
            <p:cNvPr id="48" name="Curved Connector 47"/>
            <p:cNvCxnSpPr>
              <a:stCxn id="44" idx="2"/>
              <a:endCxn id="43" idx="4"/>
            </p:cNvCxnSpPr>
            <p:nvPr/>
          </p:nvCxnSpPr>
          <p:spPr>
            <a:xfrm rot="10800000">
              <a:off x="3456710" y="3568931"/>
              <a:ext cx="1325879" cy="584662"/>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cxnSp>
          <p:nvCxnSpPr>
            <p:cNvPr id="49" name="Curved Connector 48"/>
            <p:cNvCxnSpPr>
              <a:stCxn id="43" idx="0"/>
              <a:endCxn id="42" idx="2"/>
            </p:cNvCxnSpPr>
            <p:nvPr/>
          </p:nvCxnSpPr>
          <p:spPr>
            <a:xfrm rot="5400000" flipH="1" flipV="1">
              <a:off x="3831475" y="1720042"/>
              <a:ext cx="576348" cy="1325880"/>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grpSp>
      <p:sp>
        <p:nvSpPr>
          <p:cNvPr id="6" name="TextBox 5"/>
          <p:cNvSpPr txBox="1"/>
          <p:nvPr/>
        </p:nvSpPr>
        <p:spPr>
          <a:xfrm>
            <a:off x="2818919" y="7730242"/>
            <a:ext cx="4297971" cy="2808589"/>
          </a:xfrm>
          <a:prstGeom prst="rect">
            <a:avLst/>
          </a:prstGeom>
          <a:noFill/>
        </p:spPr>
        <p:txBody>
          <a:bodyPr wrap="none" rtlCol="0">
            <a:spAutoFit/>
          </a:bodyPr>
          <a:lstStyle/>
          <a:p>
            <a:pPr marL="771690" indent="-771690">
              <a:lnSpc>
                <a:spcPct val="150000"/>
              </a:lnSpc>
              <a:buFont typeface="Arial" panose="020B0604020202020204" pitchFamily="34" charset="0"/>
              <a:buChar char="•"/>
            </a:pPr>
            <a:r>
              <a:rPr lang="en-US" sz="3038" dirty="0">
                <a:latin typeface="Century Gothic" panose="020B0502020202020204" pitchFamily="34" charset="0"/>
              </a:rPr>
              <a:t>Robustness</a:t>
            </a:r>
          </a:p>
          <a:p>
            <a:pPr marL="771690" indent="-771690">
              <a:lnSpc>
                <a:spcPct val="150000"/>
              </a:lnSpc>
              <a:buFont typeface="Arial" panose="020B0604020202020204" pitchFamily="34" charset="0"/>
              <a:buChar char="•"/>
            </a:pPr>
            <a:r>
              <a:rPr lang="en-US" sz="3038" dirty="0">
                <a:latin typeface="Century Gothic" panose="020B0502020202020204" pitchFamily="34" charset="0"/>
              </a:rPr>
              <a:t>Rapid Restoration</a:t>
            </a:r>
          </a:p>
          <a:p>
            <a:pPr marL="771690" indent="-771690">
              <a:lnSpc>
                <a:spcPct val="150000"/>
              </a:lnSpc>
              <a:buFont typeface="Arial" panose="020B0604020202020204" pitchFamily="34" charset="0"/>
              <a:buChar char="•"/>
            </a:pPr>
            <a:r>
              <a:rPr lang="en-US" sz="3038" dirty="0">
                <a:latin typeface="Century Gothic" panose="020B0502020202020204" pitchFamily="34" charset="0"/>
              </a:rPr>
              <a:t>Redundancy</a:t>
            </a:r>
          </a:p>
          <a:p>
            <a:pPr marL="771690" indent="-771690">
              <a:lnSpc>
                <a:spcPct val="150000"/>
              </a:lnSpc>
              <a:buFont typeface="Arial" panose="020B0604020202020204" pitchFamily="34" charset="0"/>
              <a:buChar char="•"/>
            </a:pPr>
            <a:r>
              <a:rPr lang="en-US" sz="3038" dirty="0">
                <a:latin typeface="Century Gothic" panose="020B0502020202020204" pitchFamily="34" charset="0"/>
              </a:rPr>
              <a:t>Resourcefulness</a:t>
            </a:r>
          </a:p>
        </p:txBody>
      </p:sp>
      <p:sp>
        <p:nvSpPr>
          <p:cNvPr id="11" name="Left Brace 10"/>
          <p:cNvSpPr/>
          <p:nvPr/>
        </p:nvSpPr>
        <p:spPr>
          <a:xfrm>
            <a:off x="2446926" y="7985610"/>
            <a:ext cx="349749" cy="955518"/>
          </a:xfrm>
          <a:prstGeom prst="leftBrac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endParaRPr lang="en-US" sz="14194"/>
          </a:p>
        </p:txBody>
      </p:sp>
      <p:sp>
        <p:nvSpPr>
          <p:cNvPr id="14" name="TextBox 13"/>
          <p:cNvSpPr txBox="1"/>
          <p:nvPr/>
        </p:nvSpPr>
        <p:spPr>
          <a:xfrm>
            <a:off x="760470" y="8215067"/>
            <a:ext cx="1636987" cy="507831"/>
          </a:xfrm>
          <a:prstGeom prst="rect">
            <a:avLst/>
          </a:prstGeom>
          <a:noFill/>
        </p:spPr>
        <p:txBody>
          <a:bodyPr wrap="none" rtlCol="0">
            <a:spAutoFit/>
          </a:bodyPr>
          <a:lstStyle/>
          <a:p>
            <a:r>
              <a:rPr lang="en-US" sz="2700" dirty="0">
                <a:latin typeface="Century Gothic" panose="020B0502020202020204" pitchFamily="34" charset="0"/>
              </a:rPr>
              <a:t>Measure</a:t>
            </a:r>
            <a:endParaRPr lang="en-US" sz="3038" dirty="0">
              <a:latin typeface="Century Gothic" panose="020B0502020202020204" pitchFamily="34" charset="0"/>
            </a:endParaRPr>
          </a:p>
        </p:txBody>
      </p:sp>
      <p:sp>
        <p:nvSpPr>
          <p:cNvPr id="51" name="TextBox 50"/>
          <p:cNvSpPr txBox="1"/>
          <p:nvPr/>
        </p:nvSpPr>
        <p:spPr>
          <a:xfrm>
            <a:off x="948675" y="9628999"/>
            <a:ext cx="1462260" cy="507831"/>
          </a:xfrm>
          <a:prstGeom prst="rect">
            <a:avLst/>
          </a:prstGeom>
          <a:noFill/>
        </p:spPr>
        <p:txBody>
          <a:bodyPr wrap="none" rtlCol="0">
            <a:spAutoFit/>
          </a:bodyPr>
          <a:lstStyle/>
          <a:p>
            <a:r>
              <a:rPr lang="en-US" sz="2700" dirty="0">
                <a:latin typeface="Century Gothic" panose="020B0502020202020204" pitchFamily="34" charset="0"/>
              </a:rPr>
              <a:t>Update</a:t>
            </a:r>
            <a:endParaRPr lang="en-US" sz="3038" dirty="0">
              <a:latin typeface="Century Gothic" panose="020B0502020202020204" pitchFamily="34" charset="0"/>
            </a:endParaRPr>
          </a:p>
        </p:txBody>
      </p:sp>
      <p:sp>
        <p:nvSpPr>
          <p:cNvPr id="16" name="TextBox 15"/>
          <p:cNvSpPr txBox="1"/>
          <p:nvPr/>
        </p:nvSpPr>
        <p:spPr>
          <a:xfrm>
            <a:off x="19075082" y="3283936"/>
            <a:ext cx="4890527" cy="4662815"/>
          </a:xfrm>
          <a:prstGeom prst="rect">
            <a:avLst/>
          </a:prstGeom>
          <a:solidFill>
            <a:schemeClr val="accent6">
              <a:lumMod val="20000"/>
              <a:lumOff val="80000"/>
            </a:schemeClr>
          </a:solidFill>
        </p:spPr>
        <p:txBody>
          <a:bodyPr wrap="square" rtlCol="0">
            <a:spAutoFit/>
          </a:bodyPr>
          <a:lstStyle/>
          <a:p>
            <a:r>
              <a:rPr lang="en-US" sz="2700" dirty="0">
                <a:latin typeface="Century Gothic" panose="020B0502020202020204" pitchFamily="34" charset="0"/>
              </a:rPr>
              <a:t>Integrating unserved demand over time (lost energy) provides a measure of the resilience for a power system to a single event. A distribution of  many potential events leads to a distribution of energy losses and is a measure of the resilience of the power system</a:t>
            </a:r>
            <a:r>
              <a:rPr lang="en-US" sz="2700" dirty="0"/>
              <a:t>. </a:t>
            </a:r>
          </a:p>
        </p:txBody>
      </p:sp>
      <p:sp>
        <p:nvSpPr>
          <p:cNvPr id="95" name="TextBox 94">
            <a:extLst>
              <a:ext uri="{FF2B5EF4-FFF2-40B4-BE49-F238E27FC236}">
                <a16:creationId xmlns:a16="http://schemas.microsoft.com/office/drawing/2014/main" id="{0BC4D14D-576D-444E-8190-05AC06EB3537}"/>
              </a:ext>
            </a:extLst>
          </p:cNvPr>
          <p:cNvSpPr txBox="1"/>
          <p:nvPr/>
        </p:nvSpPr>
        <p:spPr>
          <a:xfrm>
            <a:off x="11791008" y="9826271"/>
            <a:ext cx="4746033" cy="507831"/>
          </a:xfrm>
          <a:prstGeom prst="rect">
            <a:avLst/>
          </a:prstGeom>
          <a:solidFill>
            <a:schemeClr val="bg1"/>
          </a:solidFill>
        </p:spPr>
        <p:txBody>
          <a:bodyPr wrap="square" rtlCol="0">
            <a:spAutoFit/>
          </a:bodyPr>
          <a:lstStyle/>
          <a:p>
            <a:r>
              <a:rPr lang="en-US" sz="2700" b="1" dirty="0">
                <a:solidFill>
                  <a:srgbClr val="2C6A48"/>
                </a:solidFill>
                <a:latin typeface="Century Gothic" panose="020B0502020202020204" pitchFamily="34" charset="0"/>
              </a:rPr>
              <a:t>Fraction of Load Served</a:t>
            </a:r>
          </a:p>
        </p:txBody>
      </p:sp>
      <p:sp>
        <p:nvSpPr>
          <p:cNvPr id="96" name="TextBox 95">
            <a:extLst>
              <a:ext uri="{FF2B5EF4-FFF2-40B4-BE49-F238E27FC236}">
                <a16:creationId xmlns:a16="http://schemas.microsoft.com/office/drawing/2014/main" id="{0BC4D14D-576D-444E-8190-05AC06EB3537}"/>
              </a:ext>
            </a:extLst>
          </p:cNvPr>
          <p:cNvSpPr txBox="1"/>
          <p:nvPr/>
        </p:nvSpPr>
        <p:spPr>
          <a:xfrm>
            <a:off x="12020396" y="12851519"/>
            <a:ext cx="4511805" cy="635239"/>
          </a:xfrm>
          <a:prstGeom prst="rect">
            <a:avLst/>
          </a:prstGeom>
          <a:solidFill>
            <a:schemeClr val="bg1"/>
          </a:solidFill>
        </p:spPr>
        <p:txBody>
          <a:bodyPr wrap="square" rtlCol="0">
            <a:spAutoFit/>
          </a:bodyPr>
          <a:lstStyle/>
          <a:p>
            <a:pPr>
              <a:lnSpc>
                <a:spcPct val="150000"/>
              </a:lnSpc>
            </a:pPr>
            <a:r>
              <a:rPr lang="en-US" sz="2700" b="1" dirty="0">
                <a:solidFill>
                  <a:srgbClr val="2C6A48"/>
                </a:solidFill>
                <a:latin typeface="Century Gothic" panose="020B0502020202020204" pitchFamily="34" charset="0"/>
              </a:rPr>
              <a:t>Number of Lines Down</a:t>
            </a:r>
          </a:p>
        </p:txBody>
      </p:sp>
      <p:sp>
        <p:nvSpPr>
          <p:cNvPr id="97" name="TextBox 96">
            <a:extLst>
              <a:ext uri="{FF2B5EF4-FFF2-40B4-BE49-F238E27FC236}">
                <a16:creationId xmlns:a16="http://schemas.microsoft.com/office/drawing/2014/main" id="{0BC4D14D-576D-444E-8190-05AC06EB3537}"/>
              </a:ext>
            </a:extLst>
          </p:cNvPr>
          <p:cNvSpPr txBox="1"/>
          <p:nvPr/>
        </p:nvSpPr>
        <p:spPr>
          <a:xfrm>
            <a:off x="26624351" y="2876733"/>
            <a:ext cx="4241757" cy="507831"/>
          </a:xfrm>
          <a:prstGeom prst="rect">
            <a:avLst/>
          </a:prstGeom>
          <a:solidFill>
            <a:schemeClr val="bg1"/>
          </a:solidFill>
        </p:spPr>
        <p:txBody>
          <a:bodyPr wrap="square" rtlCol="0">
            <a:spAutoFit/>
          </a:bodyPr>
          <a:lstStyle/>
          <a:p>
            <a:r>
              <a:rPr lang="en-US" sz="2700" b="1" dirty="0">
                <a:solidFill>
                  <a:srgbClr val="2C6A48"/>
                </a:solidFill>
                <a:latin typeface="Century Gothic" panose="020B0502020202020204" pitchFamily="34" charset="0"/>
              </a:rPr>
              <a:t>Resilience Distributions</a:t>
            </a:r>
          </a:p>
        </p:txBody>
      </p:sp>
      <p:sp>
        <p:nvSpPr>
          <p:cNvPr id="19" name="TextBox 18"/>
          <p:cNvSpPr txBox="1"/>
          <p:nvPr/>
        </p:nvSpPr>
        <p:spPr>
          <a:xfrm>
            <a:off x="6033790" y="16817948"/>
            <a:ext cx="24614108" cy="1650837"/>
          </a:xfrm>
          <a:prstGeom prst="rect">
            <a:avLst/>
          </a:prstGeom>
          <a:solidFill>
            <a:schemeClr val="bg1"/>
          </a:solidFill>
        </p:spPr>
        <p:txBody>
          <a:bodyPr wrap="square" rtlCol="0">
            <a:spAutoFit/>
          </a:bodyPr>
          <a:lstStyle/>
          <a:p>
            <a:pPr marL="617349" indent="-617349">
              <a:buAutoNum type="arabicPeriod"/>
            </a:pPr>
            <a:r>
              <a:rPr lang="en-US" sz="1688" dirty="0">
                <a:latin typeface="Century Gothic" panose="020B0502020202020204" pitchFamily="34" charset="0"/>
              </a:rPr>
              <a:t>M. </a:t>
            </a:r>
            <a:r>
              <a:rPr lang="en-US" sz="1688" dirty="0" err="1">
                <a:latin typeface="Century Gothic" panose="020B0502020202020204" pitchFamily="34" charset="0"/>
              </a:rPr>
              <a:t>Bruneau</a:t>
            </a:r>
            <a:r>
              <a:rPr lang="en-US" sz="1688" dirty="0">
                <a:latin typeface="Century Gothic" panose="020B0502020202020204" pitchFamily="34" charset="0"/>
              </a:rPr>
              <a:t>, S. E. Chang, R. T. </a:t>
            </a:r>
            <a:r>
              <a:rPr lang="en-US" sz="1688" dirty="0" err="1">
                <a:latin typeface="Century Gothic" panose="020B0502020202020204" pitchFamily="34" charset="0"/>
              </a:rPr>
              <a:t>Eguchi</a:t>
            </a:r>
            <a:r>
              <a:rPr lang="en-US" sz="1688" dirty="0">
                <a:latin typeface="Century Gothic" panose="020B0502020202020204" pitchFamily="34" charset="0"/>
              </a:rPr>
              <a:t>, G. C. Lee, T. D. </a:t>
            </a:r>
            <a:r>
              <a:rPr lang="en-US" sz="1688" dirty="0" err="1">
                <a:latin typeface="Century Gothic" panose="020B0502020202020204" pitchFamily="34" charset="0"/>
              </a:rPr>
              <a:t>ORourke</a:t>
            </a:r>
            <a:r>
              <a:rPr lang="en-US" sz="1688" dirty="0">
                <a:latin typeface="Century Gothic" panose="020B0502020202020204" pitchFamily="34" charset="0"/>
              </a:rPr>
              <a:t>, A. M. </a:t>
            </a:r>
            <a:r>
              <a:rPr lang="en-US" sz="1688" dirty="0" err="1">
                <a:latin typeface="Century Gothic" panose="020B0502020202020204" pitchFamily="34" charset="0"/>
              </a:rPr>
              <a:t>Reinhorn</a:t>
            </a:r>
            <a:r>
              <a:rPr lang="en-US" sz="1688" dirty="0">
                <a:latin typeface="Century Gothic" panose="020B0502020202020204" pitchFamily="34" charset="0"/>
              </a:rPr>
              <a:t>, M. </a:t>
            </a:r>
            <a:r>
              <a:rPr lang="en-US" sz="1688" dirty="0" err="1">
                <a:latin typeface="Century Gothic" panose="020B0502020202020204" pitchFamily="34" charset="0"/>
              </a:rPr>
              <a:t>Shinozuka</a:t>
            </a:r>
            <a:r>
              <a:rPr lang="en-US" sz="1688" dirty="0">
                <a:latin typeface="Century Gothic" panose="020B0502020202020204" pitchFamily="34" charset="0"/>
              </a:rPr>
              <a:t>, K. Tierney, W. A. Wallace, and D. von </a:t>
            </a:r>
            <a:r>
              <a:rPr lang="en-US" sz="1688" dirty="0" err="1">
                <a:latin typeface="Century Gothic" panose="020B0502020202020204" pitchFamily="34" charset="0"/>
              </a:rPr>
              <a:t>Winterfeldt</a:t>
            </a:r>
            <a:r>
              <a:rPr lang="en-US" sz="1688" dirty="0">
                <a:latin typeface="Century Gothic" panose="020B0502020202020204" pitchFamily="34" charset="0"/>
              </a:rPr>
              <a:t>, “A framework to quantitatively assess and enhance the seismic resilience of communities,” Earthquake Spectra , vol. 19, no. 4, pp. 733–752, 2003.</a:t>
            </a:r>
          </a:p>
          <a:p>
            <a:pPr marL="617349" indent="-617349">
              <a:buAutoNum type="arabicPeriod"/>
            </a:pPr>
            <a:r>
              <a:rPr lang="en-US" sz="1688" dirty="0">
                <a:latin typeface="Century Gothic" panose="020B0502020202020204" pitchFamily="34" charset="0"/>
              </a:rPr>
              <a:t>M. </a:t>
            </a:r>
            <a:r>
              <a:rPr lang="en-US" sz="1688" dirty="0" err="1">
                <a:latin typeface="Century Gothic" panose="020B0502020202020204" pitchFamily="34" charset="0"/>
              </a:rPr>
              <a:t>Panteli</a:t>
            </a:r>
            <a:r>
              <a:rPr lang="en-US" sz="1688" dirty="0">
                <a:latin typeface="Century Gothic" panose="020B0502020202020204" pitchFamily="34" charset="0"/>
              </a:rPr>
              <a:t>, C. Pickering, S. Wilkinson, R. Dawson, and P. </a:t>
            </a:r>
            <a:r>
              <a:rPr lang="en-US" sz="1688" dirty="0" err="1">
                <a:latin typeface="Century Gothic" panose="020B0502020202020204" pitchFamily="34" charset="0"/>
              </a:rPr>
              <a:t>Mancarella</a:t>
            </a:r>
            <a:r>
              <a:rPr lang="en-US" sz="1688" dirty="0">
                <a:latin typeface="Century Gothic" panose="020B0502020202020204" pitchFamily="34" charset="0"/>
              </a:rPr>
              <a:t>, “Power system resilience to extreme weather: Fragility modeling, probabilistic assessment, and adaption measures”, IEEE Transactions on Power Systems, vol. 32, no. 5, pp. 3747–3757, 2017.</a:t>
            </a:r>
          </a:p>
          <a:p>
            <a:pPr marL="617349" indent="-617349">
              <a:buAutoNum type="arabicPeriod"/>
            </a:pPr>
            <a:r>
              <a:rPr lang="en-US" sz="1688" dirty="0">
                <a:latin typeface="Century Gothic" panose="020B0502020202020204" pitchFamily="34" charset="0"/>
              </a:rPr>
              <a:t>S. </a:t>
            </a:r>
            <a:r>
              <a:rPr lang="en-US" sz="1688" dirty="0" err="1">
                <a:latin typeface="Century Gothic" panose="020B0502020202020204" pitchFamily="34" charset="0"/>
              </a:rPr>
              <a:t>Kancherla</a:t>
            </a:r>
            <a:r>
              <a:rPr lang="en-US" sz="1688" dirty="0">
                <a:latin typeface="Century Gothic" panose="020B0502020202020204" pitchFamily="34" charset="0"/>
              </a:rPr>
              <a:t> and I. Dobson, “Heavy-tailed transmission line restoration times observed in utility data,” IEEE Transactions on Power Systems, vol. 33, no. 1, pp. 1145–1147, 2018. </a:t>
            </a:r>
          </a:p>
          <a:p>
            <a:pPr marL="617349" indent="-617349">
              <a:buAutoNum type="arabicPeriod"/>
            </a:pPr>
            <a:r>
              <a:rPr lang="en-US" sz="1688" dirty="0">
                <a:latin typeface="Century Gothic" panose="020B0502020202020204" pitchFamily="34" charset="0"/>
              </a:rPr>
              <a:t>“BPA transmission services operations reliability,” Apr. 2017. [Online]. Available: https://transmission.bpa.gov/Business/Operations/Outages</a:t>
            </a:r>
          </a:p>
        </p:txBody>
      </p:sp>
      <p:sp>
        <p:nvSpPr>
          <p:cNvPr id="101" name="TextBox 100">
            <a:extLst>
              <a:ext uri="{FF2B5EF4-FFF2-40B4-BE49-F238E27FC236}">
                <a16:creationId xmlns:a16="http://schemas.microsoft.com/office/drawing/2014/main" id="{0BC4D14D-576D-444E-8190-05AC06EB3537}"/>
              </a:ext>
            </a:extLst>
          </p:cNvPr>
          <p:cNvSpPr txBox="1"/>
          <p:nvPr/>
        </p:nvSpPr>
        <p:spPr>
          <a:xfrm>
            <a:off x="6033790" y="16312554"/>
            <a:ext cx="4241757" cy="507831"/>
          </a:xfrm>
          <a:prstGeom prst="rect">
            <a:avLst/>
          </a:prstGeom>
          <a:solidFill>
            <a:schemeClr val="bg1"/>
          </a:solidFill>
        </p:spPr>
        <p:txBody>
          <a:bodyPr wrap="square" rtlCol="0">
            <a:spAutoFit/>
          </a:bodyPr>
          <a:lstStyle/>
          <a:p>
            <a:r>
              <a:rPr lang="en-US" sz="2700" dirty="0">
                <a:solidFill>
                  <a:srgbClr val="2C6A48"/>
                </a:solidFill>
                <a:latin typeface="Century Gothic" panose="020B0502020202020204" pitchFamily="34" charset="0"/>
              </a:rPr>
              <a:t>References</a:t>
            </a:r>
          </a:p>
        </p:txBody>
      </p:sp>
      <p:sp>
        <p:nvSpPr>
          <p:cNvPr id="102" name="Rectangle 101"/>
          <p:cNvSpPr/>
          <p:nvPr/>
        </p:nvSpPr>
        <p:spPr>
          <a:xfrm>
            <a:off x="9091733" y="9826270"/>
            <a:ext cx="9486409" cy="656255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82"/>
          </a:p>
        </p:txBody>
      </p:sp>
      <p:sp>
        <p:nvSpPr>
          <p:cNvPr id="103" name="TextBox 102"/>
          <p:cNvSpPr txBox="1"/>
          <p:nvPr/>
        </p:nvSpPr>
        <p:spPr>
          <a:xfrm>
            <a:off x="13284495" y="15834015"/>
            <a:ext cx="1759060" cy="455959"/>
          </a:xfrm>
          <a:prstGeom prst="rect">
            <a:avLst/>
          </a:prstGeom>
          <a:solidFill>
            <a:schemeClr val="bg1"/>
          </a:solidFill>
        </p:spPr>
        <p:txBody>
          <a:bodyPr wrap="square" rtlCol="0">
            <a:spAutoFit/>
          </a:bodyPr>
          <a:lstStyle/>
          <a:p>
            <a:r>
              <a:rPr lang="en-US" sz="2363" dirty="0">
                <a:latin typeface="Century Gothic" panose="020B0502020202020204" pitchFamily="34" charset="0"/>
              </a:rPr>
              <a:t>time</a:t>
            </a:r>
          </a:p>
        </p:txBody>
      </p:sp>
      <p:sp>
        <p:nvSpPr>
          <p:cNvPr id="104" name="Left Brace 103"/>
          <p:cNvSpPr/>
          <p:nvPr/>
        </p:nvSpPr>
        <p:spPr>
          <a:xfrm>
            <a:off x="2452303" y="9384529"/>
            <a:ext cx="349749" cy="955518"/>
          </a:xfrm>
          <a:prstGeom prst="leftBrac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246888" tIns="123444" rIns="246888" bIns="123444" numCol="1" spcCol="0" rtlCol="0" fromWordArt="0" anchor="ctr" anchorCtr="0" forceAA="0" compatLnSpc="1">
            <a:prstTxWarp prst="textNoShape">
              <a:avLst/>
            </a:prstTxWarp>
            <a:noAutofit/>
          </a:bodyPr>
          <a:lstStyle/>
          <a:p>
            <a:pPr algn="ctr"/>
            <a:endParaRPr lang="en-US" sz="14194"/>
          </a:p>
        </p:txBody>
      </p:sp>
    </p:spTree>
    <p:extLst>
      <p:ext uri="{BB962C8B-B14F-4D97-AF65-F5344CB8AC3E}">
        <p14:creationId xmlns:p14="http://schemas.microsoft.com/office/powerpoint/2010/main" val="313125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5095</TotalTime>
  <Words>582</Words>
  <Application>Microsoft Office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Century Gothic</vt:lpstr>
      <vt:lpstr>Office Theme</vt:lpstr>
      <vt:lpstr>Measuring Power System Resilience Based on Empirical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D. H. Hines</dc:creator>
  <cp:lastModifiedBy>Mollyrose Kelly-Gorham</cp:lastModifiedBy>
  <cp:revision>80</cp:revision>
  <dcterms:created xsi:type="dcterms:W3CDTF">2016-10-20T23:05:55Z</dcterms:created>
  <dcterms:modified xsi:type="dcterms:W3CDTF">2019-04-23T18:58:12Z</dcterms:modified>
</cp:coreProperties>
</file>

<file path=docProps/thumbnail.jpeg>
</file>